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A890522-477C-43A5-83F6-BB78AC2D37C7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8" d="100"/>
          <a:sy n="98" d="100"/>
        </p:scale>
        <p:origin x="-2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88683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7842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9814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3504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570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55747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3844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53344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6522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759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9887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89A15-0383-4B93-977A-5B2D4374F5B9}" type="datetimeFigureOut">
              <a:rPr lang="fa-IR" smtClean="0"/>
              <a:t>05/02/1443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69EC8-327C-4B3E-977D-6ACC78EA50FE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60489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/>
          <a:lstStyle/>
          <a:p>
            <a:r>
              <a:rPr lang="fa-IR" dirty="0" smtClean="0">
                <a:solidFill>
                  <a:srgbClr val="00B050"/>
                </a:solidFill>
                <a:cs typeface="B Kaveh" pitchFamily="2" charset="-78"/>
              </a:rPr>
              <a:t> </a:t>
            </a:r>
            <a:r>
              <a:rPr lang="fa-IR" sz="2000" dirty="0" smtClean="0">
                <a:solidFill>
                  <a:srgbClr val="00B050"/>
                </a:solidFill>
                <a:cs typeface="B Titr" pitchFamily="2" charset="-78"/>
              </a:rPr>
              <a:t>گزارش آماری 14 دوره جذب دانشجوی کارشناسی ارشد</a:t>
            </a:r>
            <a:endParaRPr lang="fa-IR" sz="2000" dirty="0">
              <a:solidFill>
                <a:srgbClr val="00B050"/>
              </a:solidFill>
              <a:cs typeface="B Kaveh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1628800"/>
            <a:ext cx="6400800" cy="4752528"/>
          </a:xfrm>
        </p:spPr>
        <p:txBody>
          <a:bodyPr>
            <a:normAutofit/>
          </a:bodyPr>
          <a:lstStyle/>
          <a:p>
            <a:pPr algn="r"/>
            <a:r>
              <a:rPr lang="fa-I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itr" pitchFamily="2" charset="-78"/>
              </a:rPr>
              <a:t>کل پذیرفته شدگان 61 نفر</a:t>
            </a:r>
          </a:p>
          <a:p>
            <a:pPr algn="r"/>
            <a:r>
              <a:rPr lang="fa-IR" sz="1800" dirty="0">
                <a:solidFill>
                  <a:schemeClr val="tx2">
                    <a:lumMod val="60000"/>
                    <a:lumOff val="40000"/>
                  </a:schemeClr>
                </a:solidFill>
                <a:cs typeface="B Titr" pitchFamily="2" charset="-78"/>
              </a:rPr>
              <a:t>	</a:t>
            </a:r>
            <a:r>
              <a:rPr lang="fa-IR" sz="1400" dirty="0" smtClean="0">
                <a:solidFill>
                  <a:srgbClr val="92D050"/>
                </a:solidFill>
                <a:cs typeface="B Titr" pitchFamily="2" charset="-78"/>
              </a:rPr>
              <a:t>رشته های کارشناسی پذیرفته شدگان</a:t>
            </a:r>
          </a:p>
          <a:p>
            <a:pPr algn="r"/>
            <a:endParaRPr lang="fa-IR" sz="1400" dirty="0">
              <a:solidFill>
                <a:srgbClr val="92D050"/>
              </a:solidFill>
              <a:cs typeface="B Titr" pitchFamily="2" charset="-78"/>
            </a:endParaRPr>
          </a:p>
          <a:p>
            <a:pPr algn="r"/>
            <a:r>
              <a:rPr lang="fa-IR" sz="1400" dirty="0" smtClean="0">
                <a:solidFill>
                  <a:srgbClr val="92D050"/>
                </a:solidFill>
                <a:cs typeface="B Titr" pitchFamily="2" charset="-78"/>
              </a:rPr>
              <a:t>	</a:t>
            </a:r>
            <a:r>
              <a:rPr lang="fa-IR" sz="1400" dirty="0" smtClean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زیست شناسی 33 نفر (54%)</a:t>
            </a:r>
          </a:p>
          <a:p>
            <a:pPr algn="r"/>
            <a:r>
              <a:rPr lang="fa-IR" sz="1400" dirty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	</a:t>
            </a:r>
            <a:r>
              <a:rPr lang="fa-IR" sz="1400" dirty="0" smtClean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علوم آزمایشگاهی 28 نفر (46%)</a:t>
            </a:r>
            <a:endParaRPr lang="fa-IR" sz="1400" dirty="0" smtClean="0">
              <a:solidFill>
                <a:srgbClr val="92D050"/>
              </a:solidFill>
              <a:cs typeface="B Titr" pitchFamily="2" charset="-78"/>
            </a:endParaRPr>
          </a:p>
          <a:p>
            <a:pPr algn="r"/>
            <a:endParaRPr lang="fa-IR" sz="1400" dirty="0">
              <a:solidFill>
                <a:schemeClr val="tx2">
                  <a:lumMod val="60000"/>
                  <a:lumOff val="40000"/>
                </a:schemeClr>
              </a:solidFill>
              <a:cs typeface="B Titr" pitchFamily="2" charset="-78"/>
            </a:endParaRPr>
          </a:p>
          <a:p>
            <a:pPr algn="r"/>
            <a:r>
              <a:rPr lang="fa-I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itr" pitchFamily="2" charset="-78"/>
              </a:rPr>
              <a:t>	</a:t>
            </a:r>
          </a:p>
          <a:p>
            <a:pPr algn="r"/>
            <a:r>
              <a:rPr lang="fa-I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itr" pitchFamily="2" charset="-78"/>
              </a:rPr>
              <a:t>	</a:t>
            </a:r>
          </a:p>
          <a:p>
            <a:pPr algn="r"/>
            <a:r>
              <a:rPr lang="fa-I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itr" pitchFamily="2" charset="-78"/>
              </a:rPr>
              <a:t>	</a:t>
            </a:r>
            <a:r>
              <a:rPr lang="fa-IR" sz="1400" dirty="0" smtClean="0">
                <a:solidFill>
                  <a:srgbClr val="92D050"/>
                </a:solidFill>
                <a:cs typeface="B Titr" pitchFamily="2" charset="-78"/>
              </a:rPr>
              <a:t>جنسیت پذیرفته شدگان </a:t>
            </a:r>
          </a:p>
          <a:p>
            <a:pPr algn="r"/>
            <a:endParaRPr lang="fa-IR" sz="1400" dirty="0">
              <a:solidFill>
                <a:srgbClr val="92D050"/>
              </a:solidFill>
              <a:cs typeface="B Titr" pitchFamily="2" charset="-78"/>
            </a:endParaRPr>
          </a:p>
          <a:p>
            <a:pPr algn="r"/>
            <a:r>
              <a:rPr lang="fa-IR" sz="1400" dirty="0" smtClean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	خانم 43 نفر (71%)</a:t>
            </a:r>
          </a:p>
          <a:p>
            <a:pPr algn="r"/>
            <a:r>
              <a:rPr lang="fa-IR" sz="1400" smtClean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	</a:t>
            </a:r>
            <a:r>
              <a:rPr lang="fa-IR" sz="1400" smtClean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آقا 18 </a:t>
            </a:r>
            <a:r>
              <a:rPr lang="fa-IR" sz="1400" dirty="0" smtClean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نفر (29%)</a:t>
            </a:r>
            <a:endParaRPr lang="fa-IR" sz="1400" dirty="0" smtClean="0">
              <a:solidFill>
                <a:srgbClr val="92D050"/>
              </a:solidFill>
              <a:cs typeface="B Titr" pitchFamily="2" charset="-78"/>
            </a:endParaRPr>
          </a:p>
          <a:p>
            <a:pPr algn="r"/>
            <a:endParaRPr lang="fa-IR" sz="1400" dirty="0" smtClean="0">
              <a:solidFill>
                <a:schemeClr val="tx2">
                  <a:lumMod val="60000"/>
                  <a:lumOff val="40000"/>
                </a:schemeClr>
              </a:solidFill>
              <a:cs typeface="B Titr" pitchFamily="2" charset="-78"/>
            </a:endParaRPr>
          </a:p>
          <a:p>
            <a:pPr algn="r"/>
            <a:endParaRPr lang="fa-IR" sz="1400" dirty="0">
              <a:solidFill>
                <a:schemeClr val="tx2">
                  <a:lumMod val="60000"/>
                  <a:lumOff val="40000"/>
                </a:schemeClr>
              </a:solidFill>
              <a:cs typeface="B Titr" pitchFamily="2" charset="-7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259632" y="1988840"/>
            <a:ext cx="69847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00636"/>
            <a:ext cx="3072379" cy="1766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>
            <a:stCxn id="3" idx="1"/>
            <a:endCxn id="3" idx="3"/>
          </p:cNvCxnSpPr>
          <p:nvPr/>
        </p:nvCxnSpPr>
        <p:spPr>
          <a:xfrm>
            <a:off x="1403648" y="4005064"/>
            <a:ext cx="640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172" y="4276841"/>
            <a:ext cx="2973603" cy="1816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143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96" y="757353"/>
            <a:ext cx="8229600" cy="5695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1800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B Titr" pitchFamily="2" charset="-78"/>
              </a:rPr>
              <a:t>فارغ التحصیلان 50 نفر</a:t>
            </a:r>
          </a:p>
          <a:p>
            <a:pPr marL="0" indent="0">
              <a:buNone/>
            </a:pPr>
            <a:endParaRPr lang="fa-IR" sz="1600" dirty="0" smtClean="0">
              <a:cs typeface="B Titr" pitchFamily="2" charset="-78"/>
            </a:endParaRPr>
          </a:p>
          <a:p>
            <a:pPr marL="0" indent="0">
              <a:buNone/>
            </a:pPr>
            <a:r>
              <a:rPr lang="fa-IR" sz="1600" dirty="0">
                <a:cs typeface="B Titr" pitchFamily="2" charset="-78"/>
              </a:rPr>
              <a:t>	</a:t>
            </a:r>
            <a:r>
              <a:rPr lang="fa-IR" sz="1600" dirty="0" smtClean="0">
                <a:solidFill>
                  <a:srgbClr val="92D050"/>
                </a:solidFill>
                <a:cs typeface="B Titr" pitchFamily="2" charset="-78"/>
              </a:rPr>
              <a:t>اشتغال به کار</a:t>
            </a:r>
          </a:p>
          <a:p>
            <a:pPr marL="0" indent="0">
              <a:buNone/>
            </a:pPr>
            <a:r>
              <a:rPr lang="fa-IR" sz="1600" dirty="0">
                <a:solidFill>
                  <a:srgbClr val="92D050"/>
                </a:solidFill>
                <a:cs typeface="B Titr" pitchFamily="2" charset="-78"/>
              </a:rPr>
              <a:t>	</a:t>
            </a:r>
            <a:r>
              <a:rPr lang="fa-IR" sz="1600" dirty="0" smtClean="0">
                <a:solidFill>
                  <a:srgbClr val="92D050"/>
                </a:solidFill>
                <a:cs typeface="B Titr" pitchFamily="2" charset="-78"/>
              </a:rPr>
              <a:t>	</a:t>
            </a:r>
          </a:p>
          <a:p>
            <a:pPr marL="0" indent="0">
              <a:buNone/>
            </a:pPr>
            <a:r>
              <a:rPr lang="fa-IR" sz="1600" dirty="0">
                <a:solidFill>
                  <a:srgbClr val="92D050"/>
                </a:solidFill>
                <a:cs typeface="B Titr" pitchFamily="2" charset="-78"/>
              </a:rPr>
              <a:t>	</a:t>
            </a:r>
            <a:r>
              <a:rPr lang="fa-IR" sz="1600" dirty="0" smtClean="0">
                <a:solidFill>
                  <a:srgbClr val="92D050"/>
                </a:solidFill>
                <a:cs typeface="B Titr" pitchFamily="2" charset="-78"/>
              </a:rPr>
              <a:t>	</a:t>
            </a:r>
            <a:r>
              <a:rPr lang="fa-IR" sz="1600" dirty="0" smtClean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30نفر شاغل هستند (60 %)</a:t>
            </a:r>
            <a:endParaRPr lang="fa-IR" sz="1600" dirty="0" smtClean="0">
              <a:solidFill>
                <a:srgbClr val="92D050"/>
              </a:solidFill>
              <a:cs typeface="B Titr" pitchFamily="2" charset="-78"/>
            </a:endParaRPr>
          </a:p>
          <a:p>
            <a:pPr marL="0" indent="0">
              <a:buNone/>
            </a:pPr>
            <a:r>
              <a:rPr lang="fa-IR" dirty="0"/>
              <a:t>	</a:t>
            </a:r>
            <a:endParaRPr lang="fa-IR" dirty="0" smtClean="0"/>
          </a:p>
          <a:p>
            <a:pPr marL="0" indent="0">
              <a:buNone/>
            </a:pPr>
            <a:endParaRPr lang="fa-IR" sz="1600" dirty="0" smtClean="0"/>
          </a:p>
          <a:p>
            <a:pPr marL="0" indent="0">
              <a:buNone/>
            </a:pPr>
            <a:endParaRPr lang="fa-IR" sz="2000" dirty="0" smtClean="0"/>
          </a:p>
          <a:p>
            <a:pPr marL="0" indent="0">
              <a:buNone/>
            </a:pPr>
            <a:r>
              <a:rPr lang="fa-IR" sz="1600" dirty="0" smtClean="0"/>
              <a:t>	</a:t>
            </a:r>
            <a:r>
              <a:rPr lang="fa-IR" sz="1600" dirty="0" smtClean="0">
                <a:solidFill>
                  <a:srgbClr val="92D050"/>
                </a:solidFill>
                <a:cs typeface="B Titr" pitchFamily="2" charset="-78"/>
              </a:rPr>
              <a:t>پذیرفته شدگان </a:t>
            </a:r>
            <a:r>
              <a:rPr lang="en-US" sz="1600" b="1" dirty="0" smtClean="0">
                <a:solidFill>
                  <a:srgbClr val="92D050"/>
                </a:solidFill>
                <a:cs typeface="B Titr" pitchFamily="2" charset="-78"/>
              </a:rPr>
              <a:t>PHD</a:t>
            </a:r>
            <a:endParaRPr lang="fa-IR" sz="1600" b="1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</a:t>
            </a:r>
            <a:r>
              <a:rPr lang="fa-IR" sz="1600" dirty="0" smtClean="0">
                <a:solidFill>
                  <a:schemeClr val="accent5">
                    <a:lumMod val="75000"/>
                  </a:schemeClr>
                </a:solidFill>
                <a:cs typeface="B Titr" pitchFamily="2" charset="-78"/>
              </a:rPr>
              <a:t>13 نفر (27 %)</a:t>
            </a:r>
            <a:endParaRPr lang="fa-IR" sz="1600" dirty="0"/>
          </a:p>
          <a:p>
            <a:pPr marL="0" indent="0">
              <a:buNone/>
            </a:pPr>
            <a:r>
              <a:rPr lang="fa-IR" sz="1600" dirty="0" smtClean="0"/>
              <a:t>	</a:t>
            </a:r>
            <a:endParaRPr lang="fa-IR" sz="1600" dirty="0"/>
          </a:p>
          <a:p>
            <a:pPr marL="0" indent="0">
              <a:buNone/>
            </a:pPr>
            <a:endParaRPr lang="fa-IR" sz="1600" dirty="0" smtClean="0"/>
          </a:p>
          <a:p>
            <a:pPr marL="0" indent="0">
              <a:buNone/>
            </a:pPr>
            <a:endParaRPr lang="fa-IR" sz="1600" dirty="0"/>
          </a:p>
          <a:p>
            <a:pPr marL="0" indent="0">
              <a:buNone/>
            </a:pPr>
            <a:endParaRPr lang="fa-IR" sz="1600" dirty="0" smtClean="0"/>
          </a:p>
          <a:p>
            <a:pPr marL="0" indent="0">
              <a:buNone/>
            </a:pPr>
            <a:endParaRPr lang="fa-IR" sz="1000" dirty="0" smtClean="0"/>
          </a:p>
          <a:p>
            <a:pPr marL="0" indent="0">
              <a:buNone/>
            </a:pPr>
            <a:r>
              <a:rPr lang="fa-IR" sz="1000" dirty="0" smtClean="0"/>
              <a:t>	</a:t>
            </a:r>
            <a:r>
              <a:rPr lang="fa-IR" sz="1200" dirty="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تاکنون از پایان نامه های دانشجویی 66 مقاله در مجلات </a:t>
            </a:r>
            <a:r>
              <a:rPr lang="fa-IR" sz="1200" smtClean="0">
                <a:solidFill>
                  <a:schemeClr val="accent2">
                    <a:lumMod val="75000"/>
                  </a:schemeClr>
                </a:solidFill>
                <a:cs typeface="B Titr" pitchFamily="2" charset="-78"/>
              </a:rPr>
              <a:t>علمی پژوهشی داخلی و خارجی به چاپ رسیده است.</a:t>
            </a:r>
            <a:r>
              <a:rPr lang="fa-IR" sz="1200" dirty="0"/>
              <a:t>	</a:t>
            </a:r>
            <a:endParaRPr lang="fa-IR" sz="1200" dirty="0" smtClean="0"/>
          </a:p>
          <a:p>
            <a:pPr marL="0" indent="0">
              <a:buNone/>
            </a:pP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06230" y="1196752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68760"/>
            <a:ext cx="2979514" cy="1943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806230" y="3284984"/>
            <a:ext cx="7632848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01008"/>
            <a:ext cx="3242806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806230" y="5661248"/>
            <a:ext cx="74381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356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پرونده" ma:contentTypeID="0x0101003A9E7E0EF330E649B0CF1BD79780F5F4" ma:contentTypeVersion="" ma:contentTypeDescription="یک سند جدید ایجاد کنید." ma:contentTypeScope="" ma:versionID="9c49cacde68bba54a607578e3ce7039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554cae1b07bf1b86e5de3962bd1fdb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محتویات"/>
        <xsd:element ref="dc:title" minOccurs="0" maxOccurs="1" ma:index="4" ma:displayName="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22D744-9F6F-4EC3-888F-3800EE9B4ABB}"/>
</file>

<file path=customXml/itemProps2.xml><?xml version="1.0" encoding="utf-8"?>
<ds:datastoreItem xmlns:ds="http://schemas.openxmlformats.org/officeDocument/2006/customXml" ds:itemID="{C5D7C0B7-FC7C-4A0F-8B08-A048822DED36}"/>
</file>

<file path=customXml/itemProps3.xml><?xml version="1.0" encoding="utf-8"?>
<ds:datastoreItem xmlns:ds="http://schemas.openxmlformats.org/officeDocument/2006/customXml" ds:itemID="{CB02FDCD-9766-4CF1-9272-36A3EBB32C3D}"/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18</Words>
  <Application>Microsoft Office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گزارش آماری 14 دوره جذب دانشجوی کارشناسی ارشد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گزارش آماری 14 دوره جذب دانشجوی کارشناسی ارشد</dc:title>
  <dc:creator>karbar</dc:creator>
  <cp:lastModifiedBy>karbar</cp:lastModifiedBy>
  <cp:revision>9</cp:revision>
  <dcterms:created xsi:type="dcterms:W3CDTF">2021-12-06T05:47:40Z</dcterms:created>
  <dcterms:modified xsi:type="dcterms:W3CDTF">2021-12-06T07:43:03Z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0x0101003A9E7E0EF330E649B0CF1BD79780F5F4</vt:lpwstr>
  </property>
</Properties>
</file>